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2" r:id="rId5"/>
    <p:sldId id="258" r:id="rId6"/>
    <p:sldId id="265" r:id="rId7"/>
    <p:sldId id="259" r:id="rId8"/>
    <p:sldId id="260" r:id="rId9"/>
    <p:sldId id="267" r:id="rId10"/>
    <p:sldId id="263" r:id="rId11"/>
    <p:sldId id="266" r:id="rId12"/>
    <p:sldId id="271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37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71565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19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570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56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09282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05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50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056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03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70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123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E4988D0-4745-4B77-B050-428ECD036449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20BC8B2-2BD3-4B98-9512-520E7C12778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691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4FAB7-00C5-452F-AEF3-D0349732A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666" y="2004855"/>
            <a:ext cx="9468942" cy="2387600"/>
          </a:xfrm>
        </p:spPr>
        <p:txBody>
          <a:bodyPr/>
          <a:lstStyle/>
          <a:p>
            <a:r>
              <a:rPr lang="es-ES" dirty="0"/>
              <a:t>AMPLIACIÓN SUM “MADRE Teresa de Calcuta”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09AEFF-72E6-4FC3-9CC6-653F8D98E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9025" y="4413479"/>
            <a:ext cx="6831673" cy="1086237"/>
          </a:xfrm>
        </p:spPr>
        <p:txBody>
          <a:bodyPr/>
          <a:lstStyle/>
          <a:p>
            <a:r>
              <a:rPr lang="es-ES" dirty="0"/>
              <a:t>BARRIO JANSSEN</a:t>
            </a:r>
          </a:p>
          <a:p>
            <a:r>
              <a:rPr lang="es-ES" dirty="0"/>
              <a:t>LEANDRO N. ALEM - MISIONES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FEB6BF-BFB7-463D-B4C8-7A91A35F0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817" y="3529668"/>
            <a:ext cx="2143125" cy="21431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B7C0D2A-5E17-4156-8020-05FAD4E7C283}"/>
              </a:ext>
            </a:extLst>
          </p:cNvPr>
          <p:cNvSpPr txBox="1"/>
          <p:nvPr/>
        </p:nvSpPr>
        <p:spPr>
          <a:xfrm>
            <a:off x="2686573" y="167671"/>
            <a:ext cx="6962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PROYECTO GANADOR PRESUPUESTO PARTICIPATIVO GENERAL 2025</a:t>
            </a:r>
          </a:p>
        </p:txBody>
      </p:sp>
    </p:spTree>
    <p:extLst>
      <p:ext uri="{BB962C8B-B14F-4D97-AF65-F5344CB8AC3E}">
        <p14:creationId xmlns:p14="http://schemas.microsoft.com/office/powerpoint/2010/main" val="1757826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862A5A1-1693-41ED-AC3A-EF5DE89CF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6" y="586859"/>
            <a:ext cx="6396599" cy="3600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BF4749-2984-4387-9C6B-89FCFA1D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-3123"/>
            <a:ext cx="11449050" cy="621541"/>
          </a:xfrm>
        </p:spPr>
        <p:txBody>
          <a:bodyPr>
            <a:normAutofit fontScale="90000"/>
          </a:bodyPr>
          <a:lstStyle/>
          <a:p>
            <a:r>
              <a:rPr lang="es-ES" dirty="0"/>
              <a:t>SECTOR SALÓN NUEVO + SALÓN EXISTENTE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153550B-DEB8-4F2E-B1F4-F463B8CC4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2879330"/>
            <a:ext cx="6933239" cy="390202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A0E778F-BC77-4970-8402-C9F1329EB56C}"/>
              </a:ext>
            </a:extLst>
          </p:cNvPr>
          <p:cNvSpPr txBox="1"/>
          <p:nvPr/>
        </p:nvSpPr>
        <p:spPr>
          <a:xfrm>
            <a:off x="692996" y="5969476"/>
            <a:ext cx="45844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Espacios amplios para colocar mesas + sillas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37E1B9F-E974-4998-BAEB-BD629A69E347}"/>
              </a:ext>
            </a:extLst>
          </p:cNvPr>
          <p:cNvSpPr txBox="1"/>
          <p:nvPr/>
        </p:nvSpPr>
        <p:spPr>
          <a:xfrm>
            <a:off x="7214483" y="652764"/>
            <a:ext cx="199766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Buena iluminación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5401778-A5E1-4036-91C9-51E59C97348F}"/>
              </a:ext>
            </a:extLst>
          </p:cNvPr>
          <p:cNvSpPr txBox="1"/>
          <p:nvPr/>
        </p:nvSpPr>
        <p:spPr>
          <a:xfrm>
            <a:off x="7089595" y="1103051"/>
            <a:ext cx="334739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Cielorraso </a:t>
            </a:r>
            <a:r>
              <a:rPr lang="es-ES" dirty="0" err="1"/>
              <a:t>machimbre</a:t>
            </a:r>
            <a:r>
              <a:rPr lang="es-ES" dirty="0"/>
              <a:t> barnizado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C5A4591-6344-427B-8A13-71763F365651}"/>
              </a:ext>
            </a:extLst>
          </p:cNvPr>
          <p:cNvSpPr txBox="1"/>
          <p:nvPr/>
        </p:nvSpPr>
        <p:spPr>
          <a:xfrm>
            <a:off x="7089595" y="2354833"/>
            <a:ext cx="337945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Piso cerámico en ambos salones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839B75D-6AEF-478F-B966-1D6BE13B9B3B}"/>
              </a:ext>
            </a:extLst>
          </p:cNvPr>
          <p:cNvSpPr txBox="1"/>
          <p:nvPr/>
        </p:nvSpPr>
        <p:spPr>
          <a:xfrm>
            <a:off x="864783" y="4946920"/>
            <a:ext cx="3705225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Revoque y pintura completa en salón nuevo + retoques en salón existente, para un acabo final parejo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21F9555-B5CE-431C-85C4-6C8A9792C439}"/>
              </a:ext>
            </a:extLst>
          </p:cNvPr>
          <p:cNvSpPr txBox="1"/>
          <p:nvPr/>
        </p:nvSpPr>
        <p:spPr>
          <a:xfrm>
            <a:off x="742950" y="4228081"/>
            <a:ext cx="330250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Escalones grandes y cómodos </a:t>
            </a:r>
          </a:p>
          <a:p>
            <a:r>
              <a:rPr lang="es-ES" dirty="0"/>
              <a:t>para salvar desnivel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956BBB9-5D14-4C7C-BEB2-F94D9BDB098A}"/>
              </a:ext>
            </a:extLst>
          </p:cNvPr>
          <p:cNvSpPr txBox="1"/>
          <p:nvPr/>
        </p:nvSpPr>
        <p:spPr>
          <a:xfrm>
            <a:off x="7214483" y="1553338"/>
            <a:ext cx="384797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Detalles en columnas entre escaleras</a:t>
            </a:r>
          </a:p>
          <a:p>
            <a:r>
              <a:rPr lang="es-ES" dirty="0"/>
              <a:t>+ luces decorativas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A19BFAB-8C97-4087-A71F-48066314A6E4}"/>
              </a:ext>
            </a:extLst>
          </p:cNvPr>
          <p:cNvSpPr txBox="1"/>
          <p:nvPr/>
        </p:nvSpPr>
        <p:spPr>
          <a:xfrm>
            <a:off x="864783" y="6392968"/>
            <a:ext cx="433586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Puerta de salida hacia sector de sanitarios</a:t>
            </a:r>
          </a:p>
        </p:txBody>
      </p:sp>
    </p:spTree>
    <p:extLst>
      <p:ext uri="{BB962C8B-B14F-4D97-AF65-F5344CB8AC3E}">
        <p14:creationId xmlns:p14="http://schemas.microsoft.com/office/powerpoint/2010/main" val="2108175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F4749-2984-4387-9C6B-89FCFA1D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983" y="-49715"/>
            <a:ext cx="4238625" cy="723900"/>
          </a:xfrm>
        </p:spPr>
        <p:txBody>
          <a:bodyPr/>
          <a:lstStyle/>
          <a:p>
            <a:r>
              <a:rPr lang="es-ES" dirty="0"/>
              <a:t>SECTOR COCINA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19F45C-0ABD-4EA4-A301-E58538816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02" y="2714625"/>
            <a:ext cx="7098098" cy="39926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F33387-F31D-4171-9FA9-DDA1AC697B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r="28327" b="1499"/>
          <a:stretch/>
        </p:blipFill>
        <p:spPr>
          <a:xfrm>
            <a:off x="48449" y="929418"/>
            <a:ext cx="4958928" cy="459931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98195B-72D5-4273-B799-77D2458EAE4D}"/>
              </a:ext>
            </a:extLst>
          </p:cNvPr>
          <p:cNvSpPr txBox="1"/>
          <p:nvPr/>
        </p:nvSpPr>
        <p:spPr>
          <a:xfrm>
            <a:off x="5038187" y="738688"/>
            <a:ext cx="381316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Espacio cómodo y circulación factible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0EEC265-42D1-4917-A7BF-EDB2CB489852}"/>
              </a:ext>
            </a:extLst>
          </p:cNvPr>
          <p:cNvSpPr txBox="1"/>
          <p:nvPr/>
        </p:nvSpPr>
        <p:spPr>
          <a:xfrm>
            <a:off x="3219357" y="5945862"/>
            <a:ext cx="199766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Buena iluminación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FB6714-28C0-40E2-819C-2C6787EB3A40}"/>
              </a:ext>
            </a:extLst>
          </p:cNvPr>
          <p:cNvSpPr txBox="1"/>
          <p:nvPr/>
        </p:nvSpPr>
        <p:spPr>
          <a:xfrm>
            <a:off x="9241088" y="1007350"/>
            <a:ext cx="270112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Ventilación natural</a:t>
            </a:r>
          </a:p>
          <a:p>
            <a:r>
              <a:rPr lang="es-ES" dirty="0"/>
              <a:t>ventana corrediza 2 hojas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17C70D0-CDCD-4F39-B7B6-E89E5AFA1FF3}"/>
              </a:ext>
            </a:extLst>
          </p:cNvPr>
          <p:cNvSpPr txBox="1"/>
          <p:nvPr/>
        </p:nvSpPr>
        <p:spPr>
          <a:xfrm>
            <a:off x="6975512" y="1357324"/>
            <a:ext cx="187583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Mesada + bacha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C1F0EF-B2EA-42CE-AE3C-6AF2736FF501}"/>
              </a:ext>
            </a:extLst>
          </p:cNvPr>
          <p:cNvSpPr txBox="1"/>
          <p:nvPr/>
        </p:nvSpPr>
        <p:spPr>
          <a:xfrm>
            <a:off x="7529200" y="2060826"/>
            <a:ext cx="125547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Isla central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280A53A-5AA5-418E-949C-8E0FD6C6664A}"/>
              </a:ext>
            </a:extLst>
          </p:cNvPr>
          <p:cNvSpPr txBox="1"/>
          <p:nvPr/>
        </p:nvSpPr>
        <p:spPr>
          <a:xfrm>
            <a:off x="9328035" y="1832412"/>
            <a:ext cx="252723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Cocina a gas + extractor</a:t>
            </a:r>
          </a:p>
          <a:p>
            <a:r>
              <a:rPr lang="es-ES" dirty="0"/>
              <a:t> de chapa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1FFB60-325A-4453-AC71-25D0E74194BE}"/>
              </a:ext>
            </a:extLst>
          </p:cNvPr>
          <p:cNvSpPr txBox="1"/>
          <p:nvPr/>
        </p:nvSpPr>
        <p:spPr>
          <a:xfrm>
            <a:off x="5639009" y="1914141"/>
            <a:ext cx="154561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Piso cerámico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F5EA14E-5E5B-455C-9691-16CAA853AF68}"/>
              </a:ext>
            </a:extLst>
          </p:cNvPr>
          <p:cNvSpPr txBox="1"/>
          <p:nvPr/>
        </p:nvSpPr>
        <p:spPr>
          <a:xfrm>
            <a:off x="77000" y="5592739"/>
            <a:ext cx="301653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Vano en pared para conexión</a:t>
            </a:r>
          </a:p>
          <a:p>
            <a:r>
              <a:rPr lang="es-ES" dirty="0"/>
              <a:t>con salón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E2E1252-63BE-41A2-A5FA-2441E93C0449}"/>
              </a:ext>
            </a:extLst>
          </p:cNvPr>
          <p:cNvSpPr txBox="1"/>
          <p:nvPr/>
        </p:nvSpPr>
        <p:spPr>
          <a:xfrm>
            <a:off x="5106471" y="1308927"/>
            <a:ext cx="146065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Bajo mesada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28F263B-0B95-4CF6-94FC-D3A2D26DF0C1}"/>
              </a:ext>
            </a:extLst>
          </p:cNvPr>
          <p:cNvSpPr txBox="1"/>
          <p:nvPr/>
        </p:nvSpPr>
        <p:spPr>
          <a:xfrm>
            <a:off x="77000" y="6391317"/>
            <a:ext cx="334247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Cielorraso </a:t>
            </a:r>
            <a:r>
              <a:rPr lang="es-ES" dirty="0" err="1"/>
              <a:t>machimbre</a:t>
            </a:r>
            <a:r>
              <a:rPr lang="es-ES" dirty="0"/>
              <a:t> barnizado</a:t>
            </a:r>
          </a:p>
        </p:txBody>
      </p:sp>
    </p:spTree>
    <p:extLst>
      <p:ext uri="{BB962C8B-B14F-4D97-AF65-F5344CB8AC3E}">
        <p14:creationId xmlns:p14="http://schemas.microsoft.com/office/powerpoint/2010/main" val="2167700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F4749-2984-4387-9C6B-89FCFA1D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87" y="0"/>
            <a:ext cx="4238625" cy="723900"/>
          </a:xfrm>
        </p:spPr>
        <p:txBody>
          <a:bodyPr/>
          <a:lstStyle/>
          <a:p>
            <a:r>
              <a:rPr lang="es-ES" dirty="0"/>
              <a:t>SECTOR COCINA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FC28B01-6CB1-44F1-AB76-020553631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612389"/>
            <a:ext cx="1088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66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9AC7E4-F904-45C6-B256-0F039AAC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35" y="0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FACHADA ACTUAL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FD833D-1D56-442D-A937-45277226F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3" r="11001"/>
          <a:stretch/>
        </p:blipFill>
        <p:spPr>
          <a:xfrm>
            <a:off x="1976436" y="560855"/>
            <a:ext cx="8539163" cy="62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66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9AC7E4-F904-45C6-B256-0F039AAC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35" y="0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NUEVO DISEÑO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D8DCB6-D689-4410-8384-B9E1231C3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28" y="564346"/>
            <a:ext cx="9334943" cy="622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9AC7E4-F904-45C6-B256-0F039AAC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85900"/>
          </a:xfrm>
        </p:spPr>
        <p:txBody>
          <a:bodyPr/>
          <a:lstStyle/>
          <a:p>
            <a:pPr algn="ctr"/>
            <a:r>
              <a:rPr lang="es-ES" dirty="0"/>
              <a:t>FACHADA EXISTENTE + AMPLIACIÓN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8840BD-80B0-4791-9268-8D6989865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17" y="693460"/>
            <a:ext cx="8812499" cy="58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18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F46DB-3788-423C-B9B5-1EE07AF0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35" y="0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ESTRUCTURA  EXISTENTE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C8E6B5-44BB-4065-BC3E-68D30AC82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967" y="5402889"/>
            <a:ext cx="3229763" cy="1373697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Superficie cubierta total: 66,10 m2</a:t>
            </a:r>
          </a:p>
          <a:p>
            <a:r>
              <a:rPr lang="es-ES" dirty="0"/>
              <a:t>Cuenta con: </a:t>
            </a:r>
          </a:p>
          <a:p>
            <a:pPr marL="0" indent="0">
              <a:buNone/>
            </a:pPr>
            <a:r>
              <a:rPr lang="es-ES" dirty="0"/>
              <a:t>       2 baños, 1 depósito, 1 salón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A99F04-BFAB-4028-A2F2-9FCFA35DA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" y="3698983"/>
            <a:ext cx="2160000" cy="288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A6544A-1722-46DA-AFD1-1E3831D85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" y="742950"/>
            <a:ext cx="2160000" cy="288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46BB685-4F95-41F8-BB81-1BFEBD55D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07" y="2483141"/>
            <a:ext cx="2880000" cy="16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5DF8C2-0FCF-459B-B158-25E95BB3F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07" y="742950"/>
            <a:ext cx="2880000" cy="162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6BCC66E-9B3F-4A1F-A4AA-289685E568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5" t="4315" r="7540"/>
          <a:stretch/>
        </p:blipFill>
        <p:spPr>
          <a:xfrm>
            <a:off x="6296691" y="2922239"/>
            <a:ext cx="3316114" cy="19714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DA0F334-ABA3-4EB7-A331-3A67C5BC0E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41" y="922950"/>
            <a:ext cx="3240000" cy="18225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345B99C-3EEB-4149-9B6E-E4F99C0007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1"/>
          <a:stretch/>
        </p:blipFill>
        <p:spPr>
          <a:xfrm>
            <a:off x="9661668" y="742950"/>
            <a:ext cx="2204314" cy="3240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7C1B81-30D5-4895-8186-5E8B69CC118F}"/>
              </a:ext>
            </a:extLst>
          </p:cNvPr>
          <p:cNvSpPr txBox="1"/>
          <p:nvPr/>
        </p:nvSpPr>
        <p:spPr>
          <a:xfrm>
            <a:off x="3692344" y="5766571"/>
            <a:ext cx="151840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SECTOR DE SALÓN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EE87B45-62C2-452E-AC2C-E3E106AC87A8}"/>
              </a:ext>
            </a:extLst>
          </p:cNvPr>
          <p:cNvSpPr txBox="1"/>
          <p:nvPr/>
        </p:nvSpPr>
        <p:spPr>
          <a:xfrm>
            <a:off x="10153288" y="5474360"/>
            <a:ext cx="1518407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SECTOR DE DEPÓSITO Y SANITARIOS</a:t>
            </a:r>
          </a:p>
        </p:txBody>
      </p:sp>
      <p:sp>
        <p:nvSpPr>
          <p:cNvPr id="26" name="AutoShape 2" descr="Diseño PNG Y SVG De Flecha Curva Cinta Para Camisetas">
            <a:extLst>
              <a:ext uri="{FF2B5EF4-FFF2-40B4-BE49-F238E27FC236}">
                <a16:creationId xmlns:a16="http://schemas.microsoft.com/office/drawing/2014/main" id="{FC4207BC-4DE8-432F-B993-39F4427B23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B5373E2-6DB3-431E-AB6A-7BE4EB13B4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107122">
            <a:off x="3401317" y="4195028"/>
            <a:ext cx="1394310" cy="139431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D462C41-785E-4357-90C2-41F99EE85D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107122">
            <a:off x="9760365" y="4065406"/>
            <a:ext cx="1320986" cy="13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75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F46DB-3788-423C-B9B5-1EE07AF0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35" y="0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ESTRUCTURA  EXISTENTE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C8E6B5-44BB-4065-BC3E-68D30AC82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789" y="5295297"/>
            <a:ext cx="3500836" cy="1373697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Superficie cubierta total: 66 m2</a:t>
            </a:r>
          </a:p>
          <a:p>
            <a:r>
              <a:rPr lang="es-ES" dirty="0"/>
              <a:t>Cuenta con: </a:t>
            </a:r>
          </a:p>
          <a:p>
            <a:pPr marL="0" indent="0">
              <a:buNone/>
            </a:pPr>
            <a:r>
              <a:rPr lang="es-ES" dirty="0"/>
              <a:t>       2 baños, 1 depósito, 1 salón</a:t>
            </a:r>
          </a:p>
        </p:txBody>
      </p:sp>
      <p:sp>
        <p:nvSpPr>
          <p:cNvPr id="26" name="AutoShape 2" descr="Diseño PNG Y SVG De Flecha Curva Cinta Para Camisetas">
            <a:extLst>
              <a:ext uri="{FF2B5EF4-FFF2-40B4-BE49-F238E27FC236}">
                <a16:creationId xmlns:a16="http://schemas.microsoft.com/office/drawing/2014/main" id="{FC4207BC-4DE8-432F-B993-39F4427B23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F148B7-9928-4336-B681-BBE7C2950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24050" r="11823" b="14365"/>
          <a:stretch/>
        </p:blipFill>
        <p:spPr>
          <a:xfrm>
            <a:off x="2042444" y="742950"/>
            <a:ext cx="8972999" cy="43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3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6D943-5B05-402A-91CA-5C09F1DC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900" y="81792"/>
            <a:ext cx="9601200" cy="1485900"/>
          </a:xfrm>
        </p:spPr>
        <p:txBody>
          <a:bodyPr/>
          <a:lstStyle/>
          <a:p>
            <a:r>
              <a:rPr lang="es-ES" dirty="0"/>
              <a:t>PLANTA SALÓN EXISTENTE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20EF34-C3A4-44B6-96D0-C6D593A51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90" t="11132" r="43096" b="8991"/>
          <a:stretch/>
        </p:blipFill>
        <p:spPr>
          <a:xfrm>
            <a:off x="721078" y="697672"/>
            <a:ext cx="2234070" cy="6078535"/>
          </a:xfrm>
          <a:prstGeom prst="rect">
            <a:avLst/>
          </a:prstGeom>
        </p:spPr>
      </p:pic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ABA928D0-A63F-4CD4-BB6A-84E698914E33}"/>
              </a:ext>
            </a:extLst>
          </p:cNvPr>
          <p:cNvSpPr/>
          <p:nvPr/>
        </p:nvSpPr>
        <p:spPr>
          <a:xfrm rot="10800000">
            <a:off x="1375419" y="6356759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1848BB92-57E8-451C-96CE-17CCA17F1E3E}"/>
              </a:ext>
            </a:extLst>
          </p:cNvPr>
          <p:cNvSpPr/>
          <p:nvPr/>
        </p:nvSpPr>
        <p:spPr>
          <a:xfrm rot="16200000">
            <a:off x="1808851" y="3183623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A09570-7419-46C9-8324-CDF254B197FF}"/>
              </a:ext>
            </a:extLst>
          </p:cNvPr>
          <p:cNvSpPr txBox="1"/>
          <p:nvPr/>
        </p:nvSpPr>
        <p:spPr>
          <a:xfrm>
            <a:off x="4464537" y="1528134"/>
            <a:ext cx="1518407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SECTOR DE DEPÓSITO Y SANITARIOS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C3CAAB9-7745-4BAD-BCC8-7D8B764EE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4059">
            <a:off x="2932586" y="1375473"/>
            <a:ext cx="1320986" cy="132098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31AC29C-8D4C-4300-A922-F9BF8E8BD0A2}"/>
              </a:ext>
            </a:extLst>
          </p:cNvPr>
          <p:cNvSpPr txBox="1"/>
          <p:nvPr/>
        </p:nvSpPr>
        <p:spPr>
          <a:xfrm>
            <a:off x="4395905" y="4810558"/>
            <a:ext cx="151840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SECTOR DE SALÓN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ECAABB2-3333-42F8-8FCA-670F435B6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39" t="14491" r="41651" b="8991"/>
          <a:stretch/>
        </p:blipFill>
        <p:spPr>
          <a:xfrm>
            <a:off x="6391365" y="1164508"/>
            <a:ext cx="2415178" cy="524761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31AA53-EAE2-40FD-A7BE-4CC561AB7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4059">
            <a:off x="8965570" y="1074544"/>
            <a:ext cx="907181" cy="90718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2224036-92D3-4741-87D4-E180E3BE9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4059">
            <a:off x="8922486" y="2560444"/>
            <a:ext cx="907181" cy="90718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8A411A4-40D0-44A8-819E-E88B276C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4059">
            <a:off x="8922485" y="4241630"/>
            <a:ext cx="907181" cy="9071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85DEACA-3F4F-4F55-970B-BDE2E7B7AD90}"/>
              </a:ext>
            </a:extLst>
          </p:cNvPr>
          <p:cNvSpPr txBox="1"/>
          <p:nvPr/>
        </p:nvSpPr>
        <p:spPr>
          <a:xfrm>
            <a:off x="10031778" y="1040081"/>
            <a:ext cx="2081925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Se eliminarán la puerta y escalera existente.</a:t>
            </a:r>
          </a:p>
          <a:p>
            <a:r>
              <a:rPr lang="es-ES" sz="2000" dirty="0"/>
              <a:t>Nueva pared para tapar vano.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FEB8A92-72AD-481F-B856-CB0F2FDFE219}"/>
              </a:ext>
            </a:extLst>
          </p:cNvPr>
          <p:cNvSpPr txBox="1"/>
          <p:nvPr/>
        </p:nvSpPr>
        <p:spPr>
          <a:xfrm>
            <a:off x="9944161" y="3064004"/>
            <a:ext cx="2081925" cy="193899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Demolición de paredes existentes para conexión con nueva construcción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69DFD4B-F2BD-4357-9B71-E55587CB660D}"/>
              </a:ext>
            </a:extLst>
          </p:cNvPr>
          <p:cNvSpPr txBox="1"/>
          <p:nvPr/>
        </p:nvSpPr>
        <p:spPr>
          <a:xfrm>
            <a:off x="9419160" y="5729681"/>
            <a:ext cx="525001" cy="3693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F5FD1A5-07D7-4256-B059-97FAF9C1D068}"/>
              </a:ext>
            </a:extLst>
          </p:cNvPr>
          <p:cNvSpPr txBox="1"/>
          <p:nvPr/>
        </p:nvSpPr>
        <p:spPr>
          <a:xfrm>
            <a:off x="9419160" y="6251413"/>
            <a:ext cx="525001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2DCEC33-5B62-430D-BCA9-516678F15113}"/>
              </a:ext>
            </a:extLst>
          </p:cNvPr>
          <p:cNvSpPr txBox="1"/>
          <p:nvPr/>
        </p:nvSpPr>
        <p:spPr>
          <a:xfrm>
            <a:off x="9944161" y="5729681"/>
            <a:ext cx="170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Pared nueva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8C80A6E-B90B-4D6A-A553-FA2FAC507174}"/>
              </a:ext>
            </a:extLst>
          </p:cNvPr>
          <p:cNvSpPr txBox="1"/>
          <p:nvPr/>
        </p:nvSpPr>
        <p:spPr>
          <a:xfrm>
            <a:off x="9974545" y="6227457"/>
            <a:ext cx="205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Pared a derrumbar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F7CAF15-4579-4102-8DE7-9B0A33FB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8106">
            <a:off x="2960180" y="4341435"/>
            <a:ext cx="1394310" cy="1394310"/>
          </a:xfrm>
          <a:prstGeom prst="rect">
            <a:avLst/>
          </a:prstGeom>
        </p:spPr>
      </p:pic>
      <p:cxnSp>
        <p:nvCxnSpPr>
          <p:cNvPr id="30" name="Conector: curvado 29">
            <a:extLst>
              <a:ext uri="{FF2B5EF4-FFF2-40B4-BE49-F238E27FC236}">
                <a16:creationId xmlns:a16="http://schemas.microsoft.com/office/drawing/2014/main" id="{6254F187-80A3-40D6-9633-97DCFC0E294B}"/>
              </a:ext>
            </a:extLst>
          </p:cNvPr>
          <p:cNvCxnSpPr>
            <a:cxnSpLocks/>
          </p:cNvCxnSpPr>
          <p:nvPr/>
        </p:nvCxnSpPr>
        <p:spPr>
          <a:xfrm flipV="1">
            <a:off x="2536053" y="3225569"/>
            <a:ext cx="3713745" cy="1228985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614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93F8F-3302-4F81-9BC6-158F5218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31" y="81792"/>
            <a:ext cx="6386469" cy="1485900"/>
          </a:xfrm>
        </p:spPr>
        <p:txBody>
          <a:bodyPr>
            <a:normAutofit/>
          </a:bodyPr>
          <a:lstStyle/>
          <a:p>
            <a:r>
              <a:rPr lang="es-ES" dirty="0"/>
              <a:t>AMPLIACIÓN SALÓN +</a:t>
            </a:r>
            <a:br>
              <a:rPr lang="es-ES" dirty="0"/>
            </a:br>
            <a:r>
              <a:rPr lang="es-ES" dirty="0"/>
              <a:t>COCINA + CONSULTORIO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4CDF47-6492-4FB8-8EA7-9CE9B96F8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506" y="1567692"/>
            <a:ext cx="5400000" cy="4254704"/>
          </a:xfrm>
        </p:spPr>
        <p:txBody>
          <a:bodyPr>
            <a:normAutofit/>
          </a:bodyPr>
          <a:lstStyle/>
          <a:p>
            <a:r>
              <a:rPr lang="es-ES" sz="1600" dirty="0">
                <a:solidFill>
                  <a:srgbClr val="002060"/>
                </a:solidFill>
              </a:rPr>
              <a:t>Superficie a construir: </a:t>
            </a:r>
          </a:p>
          <a:p>
            <a:pPr lvl="1"/>
            <a:r>
              <a:rPr lang="es-ES" sz="1600" dirty="0">
                <a:solidFill>
                  <a:srgbClr val="002060"/>
                </a:solidFill>
              </a:rPr>
              <a:t>1 salón nuevo contiguo al existente, de 55m2</a:t>
            </a:r>
          </a:p>
          <a:p>
            <a:pPr lvl="1"/>
            <a:r>
              <a:rPr lang="es-ES" sz="1600" dirty="0">
                <a:solidFill>
                  <a:srgbClr val="002060"/>
                </a:solidFill>
              </a:rPr>
              <a:t>1 cocina 12m2</a:t>
            </a:r>
          </a:p>
          <a:p>
            <a:pPr lvl="1"/>
            <a:r>
              <a:rPr lang="es-ES" sz="1600" dirty="0">
                <a:solidFill>
                  <a:srgbClr val="002060"/>
                </a:solidFill>
              </a:rPr>
              <a:t>1 consultorio de 15 m2, con un baño </a:t>
            </a:r>
          </a:p>
          <a:p>
            <a:pPr marL="530352" lvl="1" indent="0">
              <a:buNone/>
            </a:pPr>
            <a:r>
              <a:rPr lang="es-ES" sz="1600" dirty="0">
                <a:solidFill>
                  <a:srgbClr val="002060"/>
                </a:solidFill>
              </a:rPr>
              <a:t>y sector exterior de espera.</a:t>
            </a:r>
          </a:p>
          <a:p>
            <a:pPr marL="457200" lvl="1" indent="0">
              <a:buNone/>
            </a:pPr>
            <a:endParaRPr lang="es-ES" sz="1600" dirty="0">
              <a:solidFill>
                <a:srgbClr val="002060"/>
              </a:solidFill>
            </a:endParaRPr>
          </a:p>
          <a:p>
            <a:r>
              <a:rPr lang="es-ES" sz="1600" dirty="0">
                <a:solidFill>
                  <a:srgbClr val="002060"/>
                </a:solidFill>
              </a:rPr>
              <a:t>Espacios y sectores a intervenir para refaccionar:</a:t>
            </a:r>
          </a:p>
          <a:p>
            <a:pPr marL="0" indent="0">
              <a:buNone/>
            </a:pPr>
            <a:r>
              <a:rPr lang="es-ES" sz="1600" dirty="0">
                <a:solidFill>
                  <a:srgbClr val="002060"/>
                </a:solidFill>
              </a:rPr>
              <a:t>baños, acondicionamiento de instalación eléctrica</a:t>
            </a:r>
          </a:p>
          <a:p>
            <a:pPr marL="0" indent="0">
              <a:buNone/>
            </a:pPr>
            <a:r>
              <a:rPr lang="es-ES" sz="1600" dirty="0">
                <a:solidFill>
                  <a:srgbClr val="002060"/>
                </a:solidFill>
              </a:rPr>
              <a:t>y de artefactos sanitarios para su correcto </a:t>
            </a:r>
          </a:p>
          <a:p>
            <a:pPr marL="0" indent="0">
              <a:buNone/>
            </a:pPr>
            <a:r>
              <a:rPr lang="es-ES" sz="1600" dirty="0">
                <a:solidFill>
                  <a:srgbClr val="002060"/>
                </a:solidFill>
              </a:rPr>
              <a:t>funcionamiento, colocación de piso cerámico</a:t>
            </a:r>
          </a:p>
          <a:p>
            <a:pPr marL="0" indent="0">
              <a:buNone/>
            </a:pPr>
            <a:r>
              <a:rPr lang="es-ES" sz="1600" dirty="0">
                <a:solidFill>
                  <a:srgbClr val="002060"/>
                </a:solidFill>
              </a:rPr>
              <a:t>en salón existente, pintura general </a:t>
            </a:r>
          </a:p>
          <a:p>
            <a:pPr marL="0" indent="0">
              <a:buNone/>
            </a:pPr>
            <a:r>
              <a:rPr lang="es-ES" sz="1600" dirty="0">
                <a:solidFill>
                  <a:srgbClr val="002060"/>
                </a:solidFill>
              </a:rPr>
              <a:t>(SUJETO A PRESUPUESTO)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0688FAF-1047-4865-A57F-5C021F90F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9850" y="722625"/>
            <a:ext cx="67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1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10714A-846F-4391-90CB-48E15E61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190" y="0"/>
            <a:ext cx="9601200" cy="1485900"/>
          </a:xfrm>
        </p:spPr>
        <p:txBody>
          <a:bodyPr/>
          <a:lstStyle/>
          <a:p>
            <a:r>
              <a:rPr lang="es-ES" dirty="0"/>
              <a:t>PLANTA OBRA NUEVA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EE3D10-CEFB-44AA-BE69-8B0A4FC85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378" y="700638"/>
            <a:ext cx="6750000" cy="5400000"/>
          </a:xfrm>
          <a:prstGeom prst="rect">
            <a:avLst/>
          </a:prstGeom>
        </p:spPr>
      </p:pic>
      <p:sp>
        <p:nvSpPr>
          <p:cNvPr id="10" name="Flecha: doblada hacia arriba 9">
            <a:extLst>
              <a:ext uri="{FF2B5EF4-FFF2-40B4-BE49-F238E27FC236}">
                <a16:creationId xmlns:a16="http://schemas.microsoft.com/office/drawing/2014/main" id="{5010E067-00E5-4B45-BB92-71307769807E}"/>
              </a:ext>
            </a:extLst>
          </p:cNvPr>
          <p:cNvSpPr/>
          <p:nvPr/>
        </p:nvSpPr>
        <p:spPr>
          <a:xfrm flipH="1">
            <a:off x="2862840" y="6246975"/>
            <a:ext cx="3802880" cy="423551"/>
          </a:xfrm>
          <a:prstGeom prst="bentUpArrow">
            <a:avLst>
              <a:gd name="adj1" fmla="val 25000"/>
              <a:gd name="adj2" fmla="val 46185"/>
              <a:gd name="adj3" fmla="val 25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6C1ADB-852A-4E7C-8114-09CE782AA01A}"/>
              </a:ext>
            </a:extLst>
          </p:cNvPr>
          <p:cNvSpPr txBox="1"/>
          <p:nvPr/>
        </p:nvSpPr>
        <p:spPr>
          <a:xfrm>
            <a:off x="6750568" y="6406306"/>
            <a:ext cx="302454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Ingreso </a:t>
            </a:r>
            <a:r>
              <a:rPr lang="es-ES" dirty="0" err="1"/>
              <a:t>ppal</a:t>
            </a:r>
            <a:r>
              <a:rPr lang="es-ES" dirty="0"/>
              <a:t> – portón/puerta</a:t>
            </a:r>
          </a:p>
        </p:txBody>
      </p:sp>
      <p:sp>
        <p:nvSpPr>
          <p:cNvPr id="13" name="Flecha: hacia la izquierda 12">
            <a:extLst>
              <a:ext uri="{FF2B5EF4-FFF2-40B4-BE49-F238E27FC236}">
                <a16:creationId xmlns:a16="http://schemas.microsoft.com/office/drawing/2014/main" id="{0E212898-71B1-43E8-85D0-CF322BD37CB7}"/>
              </a:ext>
            </a:extLst>
          </p:cNvPr>
          <p:cNvSpPr/>
          <p:nvPr/>
        </p:nvSpPr>
        <p:spPr>
          <a:xfrm>
            <a:off x="4750037" y="5829513"/>
            <a:ext cx="2691925" cy="213645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773D022-127B-478F-A862-B26DF29A70DB}"/>
              </a:ext>
            </a:extLst>
          </p:cNvPr>
          <p:cNvSpPr txBox="1"/>
          <p:nvPr/>
        </p:nvSpPr>
        <p:spPr>
          <a:xfrm>
            <a:off x="7620815" y="5751669"/>
            <a:ext cx="16417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Sala de espera</a:t>
            </a:r>
          </a:p>
        </p:txBody>
      </p:sp>
      <p:sp>
        <p:nvSpPr>
          <p:cNvPr id="15" name="Flecha: hacia la izquierda 14">
            <a:extLst>
              <a:ext uri="{FF2B5EF4-FFF2-40B4-BE49-F238E27FC236}">
                <a16:creationId xmlns:a16="http://schemas.microsoft.com/office/drawing/2014/main" id="{DE0FFC47-6DD9-4C55-9D37-963E43BCD045}"/>
              </a:ext>
            </a:extLst>
          </p:cNvPr>
          <p:cNvSpPr/>
          <p:nvPr/>
        </p:nvSpPr>
        <p:spPr>
          <a:xfrm>
            <a:off x="4670045" y="4402463"/>
            <a:ext cx="2691925" cy="213645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FF51607-53D1-46C1-BF85-F04A31AF0F1F}"/>
              </a:ext>
            </a:extLst>
          </p:cNvPr>
          <p:cNvSpPr txBox="1"/>
          <p:nvPr/>
        </p:nvSpPr>
        <p:spPr>
          <a:xfrm>
            <a:off x="7449566" y="4324619"/>
            <a:ext cx="2532809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Consultorio con su baño</a:t>
            </a:r>
          </a:p>
        </p:txBody>
      </p:sp>
      <p:sp>
        <p:nvSpPr>
          <p:cNvPr id="17" name="Flecha: hacia la izquierda 16">
            <a:extLst>
              <a:ext uri="{FF2B5EF4-FFF2-40B4-BE49-F238E27FC236}">
                <a16:creationId xmlns:a16="http://schemas.microsoft.com/office/drawing/2014/main" id="{90B8F52C-E08E-459E-B7AA-480DB6ABE148}"/>
              </a:ext>
            </a:extLst>
          </p:cNvPr>
          <p:cNvSpPr/>
          <p:nvPr/>
        </p:nvSpPr>
        <p:spPr>
          <a:xfrm>
            <a:off x="4832415" y="1985780"/>
            <a:ext cx="2691925" cy="213645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E013C8-EBD9-4A69-B9E9-2324E9CDAF07}"/>
              </a:ext>
            </a:extLst>
          </p:cNvPr>
          <p:cNvSpPr txBox="1"/>
          <p:nvPr/>
        </p:nvSpPr>
        <p:spPr>
          <a:xfrm>
            <a:off x="7620815" y="1907936"/>
            <a:ext cx="84510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Cocina</a:t>
            </a:r>
          </a:p>
        </p:txBody>
      </p:sp>
      <p:sp>
        <p:nvSpPr>
          <p:cNvPr id="19" name="Flecha: hacia la izquierda 18">
            <a:extLst>
              <a:ext uri="{FF2B5EF4-FFF2-40B4-BE49-F238E27FC236}">
                <a16:creationId xmlns:a16="http://schemas.microsoft.com/office/drawing/2014/main" id="{D699AC75-A0F3-428E-84FC-559BFD66C098}"/>
              </a:ext>
            </a:extLst>
          </p:cNvPr>
          <p:cNvSpPr/>
          <p:nvPr/>
        </p:nvSpPr>
        <p:spPr>
          <a:xfrm>
            <a:off x="2847655" y="3446043"/>
            <a:ext cx="4601911" cy="213645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3E86DD6-D1BF-421D-9255-E7D2A9EF9400}"/>
              </a:ext>
            </a:extLst>
          </p:cNvPr>
          <p:cNvSpPr txBox="1"/>
          <p:nvPr/>
        </p:nvSpPr>
        <p:spPr>
          <a:xfrm>
            <a:off x="7551751" y="3368199"/>
            <a:ext cx="373140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Salón nuevo – desnivel 0,60m </a:t>
            </a:r>
            <a:r>
              <a:rPr lang="es-ES" dirty="0" err="1"/>
              <a:t>aprox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6614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F977552-651D-49C8-B919-7C62175983E5}"/>
              </a:ext>
            </a:extLst>
          </p:cNvPr>
          <p:cNvSpPr txBox="1">
            <a:spLocks/>
          </p:cNvSpPr>
          <p:nvPr/>
        </p:nvSpPr>
        <p:spPr>
          <a:xfrm>
            <a:off x="2822895" y="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SUPERFICIE DE OBRA NUEVA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49D22BF-3CFE-4E89-BC02-2C55E21C2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13985" r="17035" b="8131"/>
          <a:stretch/>
        </p:blipFill>
        <p:spPr>
          <a:xfrm>
            <a:off x="2257426" y="785331"/>
            <a:ext cx="7973910" cy="574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45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EEA37-FC80-46CE-8BB2-95512924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847" y="-6299"/>
            <a:ext cx="9601200" cy="1485900"/>
          </a:xfrm>
        </p:spPr>
        <p:txBody>
          <a:bodyPr/>
          <a:lstStyle/>
          <a:p>
            <a:r>
              <a:rPr lang="es-ES" dirty="0"/>
              <a:t>PLANTA  Y SUPERFICIE</a:t>
            </a:r>
            <a:br>
              <a:rPr lang="es-ES" dirty="0"/>
            </a:br>
            <a:r>
              <a:rPr lang="es-ES" dirty="0"/>
              <a:t>COMPLETA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B21E993-43BC-41C2-95B1-69CE27F97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t="8641" r="2677" b="1403"/>
          <a:stretch/>
        </p:blipFill>
        <p:spPr>
          <a:xfrm>
            <a:off x="6096000" y="1619250"/>
            <a:ext cx="6056493" cy="40576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CB8491-48B2-478B-B143-B3598F457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16" y="705849"/>
            <a:ext cx="6835723" cy="5468578"/>
          </a:xfrm>
          <a:prstGeom prst="rect">
            <a:avLst/>
          </a:prstGeom>
        </p:spPr>
      </p:pic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EB37E299-485B-4BD0-B5C8-DF5599899C78}"/>
              </a:ext>
            </a:extLst>
          </p:cNvPr>
          <p:cNvSpPr/>
          <p:nvPr/>
        </p:nvSpPr>
        <p:spPr>
          <a:xfrm rot="10800000">
            <a:off x="1908819" y="6337709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A2E32526-4F86-4916-A32D-4C34B541A656}"/>
              </a:ext>
            </a:extLst>
          </p:cNvPr>
          <p:cNvSpPr/>
          <p:nvPr/>
        </p:nvSpPr>
        <p:spPr>
          <a:xfrm rot="10800000">
            <a:off x="3915725" y="6337709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8B9E457F-38F6-4AFE-B358-4E058F70B208}"/>
              </a:ext>
            </a:extLst>
          </p:cNvPr>
          <p:cNvSpPr/>
          <p:nvPr/>
        </p:nvSpPr>
        <p:spPr>
          <a:xfrm rot="16200000">
            <a:off x="4234506" y="3745598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87489987-D3FB-44DE-889A-B9CA1581EACA}"/>
              </a:ext>
            </a:extLst>
          </p:cNvPr>
          <p:cNvSpPr/>
          <p:nvPr/>
        </p:nvSpPr>
        <p:spPr>
          <a:xfrm rot="10800000">
            <a:off x="3136608" y="2727734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AA244E55-6244-43AA-B51F-4C81410EE0E0}"/>
              </a:ext>
            </a:extLst>
          </p:cNvPr>
          <p:cNvSpPr/>
          <p:nvPr/>
        </p:nvSpPr>
        <p:spPr>
          <a:xfrm rot="10800000">
            <a:off x="2727033" y="2060984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B7F4C592-11A5-4E0F-A279-BC6AC0D02541}"/>
              </a:ext>
            </a:extLst>
          </p:cNvPr>
          <p:cNvSpPr/>
          <p:nvPr/>
        </p:nvSpPr>
        <p:spPr>
          <a:xfrm rot="5400000">
            <a:off x="3146396" y="622963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00F6C1CF-5047-41D5-A9A5-5D040BAF83B9}"/>
              </a:ext>
            </a:extLst>
          </p:cNvPr>
          <p:cNvSpPr/>
          <p:nvPr/>
        </p:nvSpPr>
        <p:spPr>
          <a:xfrm rot="5400000">
            <a:off x="3142288" y="163229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id="{F0374C80-E3E5-4B8B-9178-BFBCF0E9BF91}"/>
              </a:ext>
            </a:extLst>
          </p:cNvPr>
          <p:cNvSpPr/>
          <p:nvPr/>
        </p:nvSpPr>
        <p:spPr>
          <a:xfrm rot="10800000">
            <a:off x="5023750" y="6007918"/>
            <a:ext cx="276836" cy="36072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4658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31740B3-0F41-451D-BA78-4868DBC42038}"/>
              </a:ext>
            </a:extLst>
          </p:cNvPr>
          <p:cNvSpPr txBox="1">
            <a:spLocks/>
          </p:cNvSpPr>
          <p:nvPr/>
        </p:nvSpPr>
        <p:spPr>
          <a:xfrm>
            <a:off x="3200001" y="63793"/>
            <a:ext cx="7458474" cy="754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VISTA DE ARRIBA DE LOS SECTORES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A585F12-A24F-44A4-B8EB-E459857D4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-1858" r="8254" b="1858"/>
          <a:stretch/>
        </p:blipFill>
        <p:spPr>
          <a:xfrm>
            <a:off x="952500" y="457200"/>
            <a:ext cx="5657850" cy="360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4444441-0728-4D51-A583-6B9B6A9A4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3228975"/>
            <a:ext cx="6400000" cy="3600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BC61196-F48E-40BA-A292-8AD2B9C13D9B}"/>
              </a:ext>
            </a:extLst>
          </p:cNvPr>
          <p:cNvSpPr txBox="1"/>
          <p:nvPr/>
        </p:nvSpPr>
        <p:spPr>
          <a:xfrm>
            <a:off x="8992000" y="818131"/>
            <a:ext cx="2801594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SECTOR DE DEPÓSITO Y SANITARIOS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DD5AF21-B5A2-407C-A922-D2B2CEE48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4385">
            <a:off x="9345731" y="2125487"/>
            <a:ext cx="2922845" cy="177710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71BEF9C-12D8-4029-969B-E79CBEA88618}"/>
              </a:ext>
            </a:extLst>
          </p:cNvPr>
          <p:cNvSpPr txBox="1"/>
          <p:nvPr/>
        </p:nvSpPr>
        <p:spPr>
          <a:xfrm>
            <a:off x="952500" y="5635943"/>
            <a:ext cx="3014545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SECTOR CONSULTORIO Y COCINA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827EF14-CA96-4FEC-B0F6-DBAE71DA0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44432">
            <a:off x="2427325" y="3365732"/>
            <a:ext cx="2708200" cy="178548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7AB53DD-250C-4FF0-B4D5-1F8BE2863994}"/>
              </a:ext>
            </a:extLst>
          </p:cNvPr>
          <p:cNvSpPr txBox="1"/>
          <p:nvPr/>
        </p:nvSpPr>
        <p:spPr>
          <a:xfrm>
            <a:off x="7371422" y="2412363"/>
            <a:ext cx="151840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SECTOR DE SALÓN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E52B45E-59B6-4EA7-B643-7F7733AC5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51500">
            <a:off x="5577250" y="1279282"/>
            <a:ext cx="1884018" cy="139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31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</p:bldLst>
  </p:timing>
</p:sld>
</file>

<file path=ppt/theme/theme1.xml><?xml version="1.0" encoding="utf-8"?>
<a:theme xmlns:a="http://schemas.openxmlformats.org/drawingml/2006/main" name="Recorte">
  <a:themeElements>
    <a:clrScheme name="Recort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ecort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cort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391</TotalTime>
  <Words>350</Words>
  <Application>Microsoft Office PowerPoint</Application>
  <PresentationFormat>Panorámica</PresentationFormat>
  <Paragraphs>76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7" baseType="lpstr">
      <vt:lpstr>Franklin Gothic Book</vt:lpstr>
      <vt:lpstr>Recorte</vt:lpstr>
      <vt:lpstr>AMPLIACIÓN SUM “MADRE Teresa de Calcuta”</vt:lpstr>
      <vt:lpstr>ESTRUCTURA  EXISTENTE</vt:lpstr>
      <vt:lpstr>ESTRUCTURA  EXISTENTE</vt:lpstr>
      <vt:lpstr>PLANTA SALÓN EXISTENTE</vt:lpstr>
      <vt:lpstr>AMPLIACIÓN SALÓN + COCINA + CONSULTORIO</vt:lpstr>
      <vt:lpstr>PLANTA OBRA NUEVA</vt:lpstr>
      <vt:lpstr>Presentación de PowerPoint</vt:lpstr>
      <vt:lpstr>PLANTA  Y SUPERFICIE COMPLETA</vt:lpstr>
      <vt:lpstr>Presentación de PowerPoint</vt:lpstr>
      <vt:lpstr>SECTOR SALÓN NUEVO + SALÓN EXISTENTE</vt:lpstr>
      <vt:lpstr>SECTOR COCINA</vt:lpstr>
      <vt:lpstr>SECTOR COCINA</vt:lpstr>
      <vt:lpstr>FACHADA ACTUAL</vt:lpstr>
      <vt:lpstr>NUEVO DISEÑO</vt:lpstr>
      <vt:lpstr>FACHADA EXISTENTE + AMPLIACIÓN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AMPLIACIÓN SUM “Teresa de Calcuta”</dc:title>
  <dc:creator>Usuario</dc:creator>
  <cp:lastModifiedBy>Usuario</cp:lastModifiedBy>
  <cp:revision>36</cp:revision>
  <dcterms:created xsi:type="dcterms:W3CDTF">2026-05-28T11:12:19Z</dcterms:created>
  <dcterms:modified xsi:type="dcterms:W3CDTF">2026-06-04T14:41:14Z</dcterms:modified>
</cp:coreProperties>
</file>